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994546" y="5393531"/>
            <a:ext cx="16394908" cy="5464969"/>
          </a:xfrm>
          <a:prstGeom prst="rect">
            <a:avLst/>
          </a:prstGeom>
        </p:spPr>
        <p:txBody>
          <a:bodyPr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994546" y="2911078"/>
            <a:ext cx="16394908" cy="250031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idx="1"/>
          </p:nvPr>
        </p:nvSpPr>
        <p:spPr>
          <a:xfrm>
            <a:off x="3994546" y="1857375"/>
            <a:ext cx="16394908" cy="10501313"/>
          </a:xfrm>
          <a:prstGeom prst="rect">
            <a:avLst/>
          </a:prstGeom>
        </p:spPr>
        <p:txBody>
          <a:bodyPr anchor="ctr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3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pic" sz="quarter" idx="13"/>
          </p:nvPr>
        </p:nvSpPr>
        <p:spPr>
          <a:xfrm>
            <a:off x="12192000" y="6768703"/>
            <a:ext cx="7875985" cy="5697141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quarter" idx="14"/>
          </p:nvPr>
        </p:nvSpPr>
        <p:spPr>
          <a:xfrm>
            <a:off x="12191999" y="1518046"/>
            <a:ext cx="7875986" cy="4822033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pic" sz="half" idx="15"/>
          </p:nvPr>
        </p:nvSpPr>
        <p:spPr>
          <a:xfrm>
            <a:off x="4310596" y="1518046"/>
            <a:ext cx="7000876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2 шт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pic" sz="half" idx="13"/>
          </p:nvPr>
        </p:nvSpPr>
        <p:spPr>
          <a:xfrm>
            <a:off x="12620625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sz="half" idx="14"/>
          </p:nvPr>
        </p:nvSpPr>
        <p:spPr>
          <a:xfrm>
            <a:off x="4298156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11977905" y="12983765"/>
            <a:ext cx="418924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sz="quarter" idx="13"/>
          </p:nvPr>
        </p:nvSpPr>
        <p:spPr>
          <a:xfrm>
            <a:off x="3994546" y="9116417"/>
            <a:ext cx="16394908" cy="787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2" sz="3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- Иван Арсентьев</a:t>
            </a: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3994546" y="7479506"/>
            <a:ext cx="16394908" cy="14859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63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defTabSz="914400"/>
            <a:r>
              <a:t>Введите тут цитату.</a:t>
            </a: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11649211" y="9929812"/>
            <a:ext cx="1088474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»</a:t>
            </a:r>
          </a:p>
        </p:txBody>
      </p:sp>
      <p:sp>
        <p:nvSpPr>
          <p:cNvPr id="127" name="Shape 127"/>
          <p:cNvSpPr/>
          <p:nvPr>
            <p:ph type="body" sz="quarter" idx="16"/>
          </p:nvPr>
        </p:nvSpPr>
        <p:spPr>
          <a:xfrm>
            <a:off x="11649211" y="3607593"/>
            <a:ext cx="1088474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pic" idx="13"/>
          </p:nvPr>
        </p:nvSpPr>
        <p:spPr>
          <a:xfrm>
            <a:off x="3040062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 — доп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798093" y="4893468"/>
            <a:ext cx="16787814" cy="8108157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3994546" y="1643062"/>
            <a:ext cx="16394908" cy="187523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3994546" y="714375"/>
            <a:ext cx="16394908" cy="9465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горизонтально, дополн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4280296" y="3277195"/>
            <a:ext cx="15859126" cy="9108282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3994546" y="1857375"/>
            <a:ext cx="16394908" cy="6965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по центру, дополн.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- вертик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11754965" y="1522809"/>
            <a:ext cx="8268892" cy="10894220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3994546" y="5893593"/>
            <a:ext cx="6875861" cy="503634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8" sz="10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3994546" y="4000500"/>
            <a:ext cx="6875861" cy="191095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-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8" name="QAConference_white_min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2178" y="176943"/>
            <a:ext cx="1724461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  <p:sp>
        <p:nvSpPr>
          <p:cNvPr id="79" name="Shape 79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pic" sz="half" idx="13"/>
          </p:nvPr>
        </p:nvSpPr>
        <p:spPr>
          <a:xfrm>
            <a:off x="11727655" y="3268251"/>
            <a:ext cx="8358189" cy="9237054"/>
          </a:xfrm>
          <a:prstGeom prst="rect">
            <a:avLst/>
          </a:prstGeom>
          <a:effectLst>
            <a:outerShdw sx="100000" sy="100000" kx="0" ky="0" algn="b" rotWithShape="0" blurRad="266700" dist="0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4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3994546" y="3661171"/>
            <a:ext cx="6715126" cy="8465345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3900"/>
              </a:spcBef>
              <a:defRPr spc="64" sz="3200"/>
            </a:lvl1pPr>
            <a:lvl2pPr marL="889000" indent="-508000">
              <a:spcBef>
                <a:spcPts val="3900"/>
              </a:spcBef>
              <a:defRPr spc="64" sz="3200"/>
            </a:lvl2pPr>
            <a:lvl3pPr marL="1270000" indent="-508000">
              <a:spcBef>
                <a:spcPts val="3900"/>
              </a:spcBef>
              <a:defRPr spc="64" sz="3200"/>
            </a:lvl3pPr>
            <a:lvl4pPr marL="1651000" indent="-508000">
              <a:spcBef>
                <a:spcPts val="3900"/>
              </a:spcBef>
              <a:defRPr spc="64" sz="3200"/>
            </a:lvl4pPr>
            <a:lvl5pPr marL="2032000" indent="-508000">
              <a:spcBef>
                <a:spcPts val="3900"/>
              </a:spcBef>
              <a:defRPr spc="64"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11982539" y="12983765"/>
            <a:ext cx="418923" cy="4283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994546" y="3357562"/>
            <a:ext cx="16394908" cy="9072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82539" y="12981980"/>
            <a:ext cx="418923" cy="42834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cap="all" spc="36" sz="1800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17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98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279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660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041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422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803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184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565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mailto:kneradovsky@gmail.com?subject=" TargetMode="External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hyperlink" Target="https://github.com/kneradovsky/java8fp_samples" TargetMode="External"/><Relationship Id="rId4" Type="http://schemas.openxmlformats.org/officeDocument/2006/relationships/hyperlink" Target="mailto:kneradovsky@gmail.com?subject=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7920">
              <a:defRPr spc="230" sz="11534"/>
            </a:lvl1pPr>
          </a:lstStyle>
          <a:p>
            <a:pPr/>
            <a:r>
              <a:t>автоТесты в функциональном стиле</a:t>
            </a:r>
          </a:p>
        </p:txBody>
      </p:sp>
      <p:sp>
        <p:nvSpPr>
          <p:cNvPr id="160" name="Shape 160"/>
          <p:cNvSpPr/>
          <p:nvPr>
            <p:ph type="subTitle" sz="quarter" idx="1"/>
          </p:nvPr>
        </p:nvSpPr>
        <p:spPr>
          <a:xfrm>
            <a:off x="3994546" y="1708943"/>
            <a:ext cx="16394908" cy="2500314"/>
          </a:xfrm>
          <a:prstGeom prst="rect">
            <a:avLst/>
          </a:prstGeom>
        </p:spPr>
        <p:txBody>
          <a:bodyPr/>
          <a:lstStyle/>
          <a:p>
            <a:pPr defTabSz="565784">
              <a:defRPr spc="260" sz="6512"/>
            </a:pPr>
            <a:r>
              <a:t>Константин Нерадовский</a:t>
            </a:r>
          </a:p>
          <a:p>
            <a:pPr defTabSz="565784">
              <a:defRPr spc="140" sz="3520"/>
            </a:pPr>
            <a:r>
              <a:t>Сбербанк Технологии</a:t>
            </a:r>
          </a:p>
          <a:p>
            <a:pPr defTabSz="565784">
              <a:defRPr cap="none" spc="102" sz="2552"/>
            </a:pPr>
            <a:r>
              <a:rPr u="sng">
                <a:hlinkClick r:id="rId3" invalidUrl="" action="" tgtFrame="" tooltip="" history="1" highlightClick="0" endSnd="0"/>
              </a:rPr>
              <a:t>kneradovsky@gmail.com</a:t>
            </a:r>
          </a:p>
          <a:p>
            <a:pPr defTabSz="565784">
              <a:defRPr cap="none" spc="102" sz="2552"/>
            </a:pPr>
            <a:r>
              <a:t>telegram: @kneradovsky</a:t>
            </a:r>
          </a:p>
        </p:txBody>
      </p:sp>
      <p:pic>
        <p:nvPicPr>
          <p:cNvPr id="161" name="QAConference_white_min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49702" y="315292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NPE no more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</a:t>
            </a:r>
          </a:p>
        </p:txBody>
      </p:sp>
      <p:graphicFrame>
        <p:nvGraphicFramePr>
          <p:cNvPr id="204" name="Table 204"/>
          <p:cNvGraphicFramePr/>
          <p:nvPr/>
        </p:nvGraphicFramePr>
        <p:xfrm>
          <a:off x="1627149" y="3537355"/>
          <a:ext cx="21129702" cy="6019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794034"/>
                <a:gridCol w="10335667"/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Optional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Эквивалент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ofNullable(a).orElse(b);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b;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ofNullable(a).orElseGet(()-&gt;new ClassA());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new ClassA();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159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ofNullable(a).orElseThrow(() -&gt; new AutotestError(«Error»));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 c = a!=null ? a : throw new AutotestError(«Error»)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JVM magic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reference</a:t>
            </a:r>
          </a:p>
        </p:txBody>
      </p:sp>
      <p:graphicFrame>
        <p:nvGraphicFramePr>
          <p:cNvPr id="208" name="Table 208"/>
          <p:cNvGraphicFramePr/>
          <p:nvPr/>
        </p:nvGraphicFramePr>
        <p:xfrm>
          <a:off x="1627149" y="3964694"/>
          <a:ext cx="21129702" cy="50772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194990"/>
                <a:gridCol w="8471073"/>
                <a:gridCol w="7463638"/>
              </a:tblGrid>
              <a:tr h="1143466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Method Reference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Пример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Эквивалент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WebElement::getText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t = WebElement::getText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t = element -&gt; element.getText()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ClassA::new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Supplier&lt;ClassA&gt; s = ClassA::new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Supplier&lt;ClassA&gt; 
s = () -&gt; new ClassA();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 API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28" name="Group 228"/>
          <p:cNvGrpSpPr/>
          <p:nvPr/>
        </p:nvGrpSpPr>
        <p:grpSpPr>
          <a:xfrm>
            <a:off x="3839071" y="2745483"/>
            <a:ext cx="16459203" cy="2420664"/>
            <a:chOff x="0" y="0"/>
            <a:chExt cx="16459201" cy="2420663"/>
          </a:xfrm>
        </p:grpSpPr>
        <p:grpSp>
          <p:nvGrpSpPr>
            <p:cNvPr id="215" name="Group 215"/>
            <p:cNvGrpSpPr/>
            <p:nvPr/>
          </p:nvGrpSpPr>
          <p:grpSpPr>
            <a:xfrm>
              <a:off x="0" y="0"/>
              <a:ext cx="3093835" cy="2320377"/>
              <a:chOff x="0" y="0"/>
              <a:chExt cx="3093834" cy="2320376"/>
            </a:xfrm>
          </p:grpSpPr>
          <p:sp>
            <p:nvSpPr>
              <p:cNvPr id="213" name="Shape 213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Вход</a:t>
                </a:r>
              </a:p>
            </p:txBody>
          </p:sp>
        </p:grpSp>
        <p:sp>
          <p:nvSpPr>
            <p:cNvPr id="216" name="Shape 216"/>
            <p:cNvSpPr/>
            <p:nvPr/>
          </p:nvSpPr>
          <p:spPr>
            <a:xfrm>
              <a:off x="3434156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19" name="Group 219"/>
            <p:cNvGrpSpPr/>
            <p:nvPr/>
          </p:nvGrpSpPr>
          <p:grpSpPr>
            <a:xfrm>
              <a:off x="4455122" y="0"/>
              <a:ext cx="3093836" cy="2320377"/>
              <a:chOff x="0" y="0"/>
              <a:chExt cx="3093834" cy="2320376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Фильтр</a:t>
                </a:r>
              </a:p>
            </p:txBody>
          </p:sp>
        </p:grpSp>
        <p:sp>
          <p:nvSpPr>
            <p:cNvPr id="220" name="Shape 220"/>
            <p:cNvSpPr/>
            <p:nvPr/>
          </p:nvSpPr>
          <p:spPr>
            <a:xfrm>
              <a:off x="7889278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3" name="Group 223"/>
            <p:cNvGrpSpPr/>
            <p:nvPr/>
          </p:nvGrpSpPr>
          <p:grpSpPr>
            <a:xfrm>
              <a:off x="8910245" y="0"/>
              <a:ext cx="3093836" cy="2420664"/>
              <a:chOff x="0" y="0"/>
              <a:chExt cx="3093834" cy="2420663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50919" y="1160188"/>
                <a:ext cx="2991997" cy="1260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Преобразование</a:t>
                </a:r>
              </a:p>
            </p:txBody>
          </p:sp>
        </p:grpSp>
        <p:sp>
          <p:nvSpPr>
            <p:cNvPr id="224" name="Shape 224"/>
            <p:cNvSpPr/>
            <p:nvPr/>
          </p:nvSpPr>
          <p:spPr>
            <a:xfrm>
              <a:off x="12344401" y="819866"/>
              <a:ext cx="680645" cy="680644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7" name="Group 227"/>
            <p:cNvGrpSpPr/>
            <p:nvPr/>
          </p:nvGrpSpPr>
          <p:grpSpPr>
            <a:xfrm>
              <a:off x="13365367" y="0"/>
              <a:ext cx="3093835" cy="2320377"/>
              <a:chOff x="0" y="0"/>
              <a:chExt cx="3093834" cy="2320376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0" y="0"/>
                <a:ext cx="3093835" cy="2320377"/>
              </a:xfrm>
              <a:prstGeom prst="roundRect">
                <a:avLst>
                  <a:gd name="adj" fmla="val 7500"/>
                </a:avLst>
              </a:prstGeom>
              <a:solidFill>
                <a:srgbClr val="4F81BD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50919" y="1160188"/>
                <a:ext cx="2991997" cy="701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spAutoFit/>
              </a:bodyPr>
              <a:lstStyle/>
              <a:p>
                <a:pPr/>
                <a:r>
                  <a:t>Выход</a:t>
                </a:r>
              </a:p>
            </p:txBody>
          </p:sp>
        </p:grpSp>
      </p:grpSp>
      <p:grpSp>
        <p:nvGrpSpPr>
          <p:cNvPr id="232" name="Group 232"/>
          <p:cNvGrpSpPr/>
          <p:nvPr/>
        </p:nvGrpSpPr>
        <p:grpSpPr>
          <a:xfrm>
            <a:off x="10018133" y="4985791"/>
            <a:ext cx="4190091" cy="576066"/>
            <a:chOff x="0" y="0"/>
            <a:chExt cx="4190090" cy="576064"/>
          </a:xfrm>
        </p:grpSpPr>
        <p:sp>
          <p:nvSpPr>
            <p:cNvPr id="229" name="Shape 229"/>
            <p:cNvSpPr/>
            <p:nvPr/>
          </p:nvSpPr>
          <p:spPr>
            <a:xfrm rot="10800000">
              <a:off x="0" y="-1"/>
              <a:ext cx="4190091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4" y="21600"/>
                  </a:moveTo>
                  <a:lnTo>
                    <a:pt x="20163" y="14057"/>
                  </a:lnTo>
                  <a:lnTo>
                    <a:pt x="20682" y="14057"/>
                  </a:lnTo>
                  <a:lnTo>
                    <a:pt x="20682" y="14057"/>
                  </a:lnTo>
                  <a:cubicBezTo>
                    <a:pt x="19125" y="5605"/>
                    <a:pt x="15135" y="0"/>
                    <a:pt x="10677" y="0"/>
                  </a:cubicBezTo>
                  <a:lnTo>
                    <a:pt x="11077" y="0"/>
                  </a:lnTo>
                  <a:cubicBezTo>
                    <a:pt x="15535" y="0"/>
                    <a:pt x="19524" y="5605"/>
                    <a:pt x="21081" y="14057"/>
                  </a:cubicBezTo>
                  <a:lnTo>
                    <a:pt x="21600" y="14057"/>
                  </a:lnTo>
                  <a:close/>
                  <a:moveTo>
                    <a:pt x="10877" y="4"/>
                  </a:moveTo>
                  <a:lnTo>
                    <a:pt x="10877" y="4"/>
                  </a:lnTo>
                  <a:cubicBezTo>
                    <a:pt x="5059" y="224"/>
                    <a:pt x="400" y="9828"/>
                    <a:pt x="400" y="21600"/>
                  </a:cubicBezTo>
                  <a:lnTo>
                    <a:pt x="0" y="21600"/>
                  </a:lnTo>
                  <a:cubicBezTo>
                    <a:pt x="0" y="9671"/>
                    <a:pt x="4780" y="0"/>
                    <a:pt x="10677" y="0"/>
                  </a:cubicBezTo>
                  <a:cubicBezTo>
                    <a:pt x="10743" y="0"/>
                    <a:pt x="10810" y="1"/>
                    <a:pt x="10877" y="4"/>
                  </a:cubicBezTo>
                  <a:close/>
                </a:path>
              </a:pathLst>
            </a:custGeom>
            <a:solidFill>
              <a:srgbClr val="C6D9F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 rot="10800000">
              <a:off x="2080172" y="-1"/>
              <a:ext cx="2109919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"/>
                  </a:moveTo>
                  <a:lnTo>
                    <a:pt x="21600" y="4"/>
                  </a:lnTo>
                  <a:cubicBezTo>
                    <a:pt x="10047" y="224"/>
                    <a:pt x="794" y="9828"/>
                    <a:pt x="794" y="21600"/>
                  </a:cubicBezTo>
                  <a:lnTo>
                    <a:pt x="0" y="21600"/>
                  </a:lnTo>
                  <a:cubicBezTo>
                    <a:pt x="0" y="9671"/>
                    <a:pt x="9493" y="0"/>
                    <a:pt x="21203" y="0"/>
                  </a:cubicBezTo>
                  <a:cubicBezTo>
                    <a:pt x="21335" y="0"/>
                    <a:pt x="21468" y="1"/>
                    <a:pt x="21600" y="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 rot="10800000">
              <a:off x="0" y="-1"/>
              <a:ext cx="4190091" cy="57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7" y="4"/>
                  </a:moveTo>
                  <a:lnTo>
                    <a:pt x="10877" y="4"/>
                  </a:lnTo>
                  <a:cubicBezTo>
                    <a:pt x="5059" y="224"/>
                    <a:pt x="400" y="9828"/>
                    <a:pt x="400" y="21600"/>
                  </a:cubicBezTo>
                  <a:lnTo>
                    <a:pt x="0" y="21600"/>
                  </a:lnTo>
                  <a:cubicBezTo>
                    <a:pt x="0" y="9671"/>
                    <a:pt x="4780" y="0"/>
                    <a:pt x="10677" y="0"/>
                  </a:cubicBezTo>
                  <a:lnTo>
                    <a:pt x="11077" y="0"/>
                  </a:lnTo>
                  <a:cubicBezTo>
                    <a:pt x="15535" y="0"/>
                    <a:pt x="19524" y="5605"/>
                    <a:pt x="21081" y="14057"/>
                  </a:cubicBezTo>
                  <a:lnTo>
                    <a:pt x="21600" y="14057"/>
                  </a:lnTo>
                  <a:lnTo>
                    <a:pt x="21554" y="21600"/>
                  </a:lnTo>
                  <a:lnTo>
                    <a:pt x="20163" y="14057"/>
                  </a:lnTo>
                  <a:lnTo>
                    <a:pt x="20682" y="14057"/>
                  </a:lnTo>
                  <a:lnTo>
                    <a:pt x="20682" y="14057"/>
                  </a:lnTo>
                  <a:cubicBezTo>
                    <a:pt x="19125" y="5605"/>
                    <a:pt x="15135" y="0"/>
                    <a:pt x="10677" y="0"/>
                  </a:cubicBezTo>
                </a:path>
              </a:pathLst>
            </a:custGeom>
            <a:noFill/>
            <a:ln w="25400" cap="flat">
              <a:solidFill>
                <a:srgbClr val="3A5E8A"/>
              </a:solidFill>
              <a:prstDash val="sysDot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7275031" y="3261525"/>
            <a:ext cx="859309" cy="1210431"/>
            <a:chOff x="0" y="0"/>
            <a:chExt cx="859308" cy="1210429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670439" cy="78428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96046" y="235284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870" y="426143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1770728" y="3357709"/>
            <a:ext cx="859309" cy="1210431"/>
            <a:chOff x="0" y="0"/>
            <a:chExt cx="859308" cy="1210429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670439" cy="78428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96046" y="235284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870" y="426143"/>
              <a:ext cx="670439" cy="7842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t">
              <a:noAutofit/>
            </a:bodyPr>
            <a:lstStyle/>
            <a:p>
              <a:pPr>
                <a:defRPr cap="all" spc="44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1" name="Shape 241"/>
          <p:cNvSpPr/>
          <p:nvPr/>
        </p:nvSpPr>
        <p:spPr>
          <a:xfrm>
            <a:off x="4116523" y="5664737"/>
            <a:ext cx="16170935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Параллельное выполнение</a:t>
            </a:r>
          </a:p>
        </p:txBody>
      </p:sp>
      <p:sp>
        <p:nvSpPr>
          <p:cNvPr id="242" name="Shape 242"/>
          <p:cNvSpPr/>
          <p:nvPr/>
        </p:nvSpPr>
        <p:spPr>
          <a:xfrm>
            <a:off x="-1633675" y="6403402"/>
            <a:ext cx="10841458" cy="684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508000" indent="-508000">
              <a:buSzPct val="100000"/>
              <a:buFont typeface="Arial"/>
              <a:buChar char="•"/>
            </a:pPr>
            <a:r>
              <a:t>Вход – коллекция или генерация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list.stream()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Stream.generate(Math::random)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Фильтры – отбор только нужных значений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filter(e-&gt; e.getText().contains(“</a:t>
            </a:r>
            <a:r>
              <a:t>Карта</a:t>
            </a:r>
            <a:r>
              <a:t>”))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Преобразования – преобразование объекта и типа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map(e-&gt;</a:t>
            </a:r>
            <a:r>
              <a:t> </a:t>
            </a:r>
            <a:r>
              <a:t>e.findElement(By.tagName(“p”)))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Действия над элементами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peek(e -&gt; e.click())</a:t>
            </a:r>
          </a:p>
          <a:p>
            <a:pPr marL="508000" indent="-508000">
              <a:buSzPct val="100000"/>
              <a:buFont typeface="Arial"/>
              <a:buChar char="•"/>
            </a:pPr>
            <a:r>
              <a:t>Выход – сбор значений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reduce</a:t>
            </a:r>
          </a:p>
          <a:p>
            <a:pPr lvl="1" marL="965200" indent="-508000">
              <a:buSzPct val="100000"/>
              <a:buFont typeface="Arial"/>
              <a:buChar char="•"/>
            </a:pPr>
            <a:r>
              <a:t>collect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удобная работа с данными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 API</a:t>
            </a:r>
          </a:p>
        </p:txBody>
      </p:sp>
      <p:pic>
        <p:nvPicPr>
          <p:cNvPr id="246" name=""/>
          <p:cNvPicPr>
            <a:picLocks noChangeAspect="0"/>
          </p:cNvPicPr>
          <p:nvPr/>
        </p:nvPicPr>
        <p:blipFill>
          <a:blip r:embed="rId2">
            <a:alphaModFix amt="65458"/>
            <a:extLst/>
          </a:blip>
          <a:stretch>
            <a:fillRect/>
          </a:stretch>
        </p:blipFill>
        <p:spPr>
          <a:xfrm>
            <a:off x="965101" y="4679156"/>
            <a:ext cx="4101290" cy="4319892"/>
          </a:xfrm>
          <a:prstGeom prst="rect">
            <a:avLst/>
          </a:prstGeom>
        </p:spPr>
      </p:pic>
      <p:sp>
        <p:nvSpPr>
          <p:cNvPr id="247" name="Shape 247"/>
          <p:cNvSpPr/>
          <p:nvPr/>
        </p:nvSpPr>
        <p:spPr>
          <a:xfrm>
            <a:off x="1023243" y="5490368"/>
            <a:ext cx="3985007" cy="327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2000"/>
              </a:spcBef>
              <a:defRPr spc="76" sz="3800"/>
            </a:pPr>
            <a:r>
              <a:t>Коллекция</a:t>
            </a:r>
          </a:p>
          <a:p>
            <a:pPr algn="l">
              <a:lnSpc>
                <a:spcPct val="90000"/>
              </a:lnSpc>
              <a:spcBef>
                <a:spcPts val="1200"/>
              </a:spcBef>
              <a:defRPr spc="76" sz="3800">
                <a:solidFill>
                  <a:srgbClr val="FFFFFF"/>
                </a:solidFill>
              </a:defRPr>
            </a:pPr>
            <a:r>
              <a:t>list.stream()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Генерация</a:t>
            </a:r>
          </a:p>
          <a:p>
            <a:pPr algn="l">
              <a:lnSpc>
                <a:spcPct val="90000"/>
              </a:lnSpc>
              <a:spcBef>
                <a:spcPts val="1200"/>
              </a:spcBef>
              <a:defRPr spc="76" sz="3800">
                <a:solidFill>
                  <a:srgbClr val="FFFFFF"/>
                </a:solidFill>
              </a:defRPr>
            </a:pPr>
            <a:r>
              <a:t>Stream.generate</a:t>
            </a:r>
          </a:p>
        </p:txBody>
      </p:sp>
      <p:pic>
        <p:nvPicPr>
          <p:cNvPr id="248" name=""/>
          <p:cNvPicPr>
            <a:picLocks noChangeAspect="0"/>
          </p:cNvPicPr>
          <p:nvPr/>
        </p:nvPicPr>
        <p:blipFill>
          <a:blip r:embed="rId3">
            <a:alphaModFix amt="65458"/>
            <a:extLst/>
          </a:blip>
          <a:stretch>
            <a:fillRect/>
          </a:stretch>
        </p:blipFill>
        <p:spPr>
          <a:xfrm>
            <a:off x="6989225" y="4679156"/>
            <a:ext cx="4101290" cy="4319892"/>
          </a:xfrm>
          <a:prstGeom prst="rect">
            <a:avLst/>
          </a:prstGeom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4">
            <a:alphaModFix amt="65458"/>
            <a:extLst/>
          </a:blip>
          <a:stretch>
            <a:fillRect/>
          </a:stretch>
        </p:blipFill>
        <p:spPr>
          <a:xfrm>
            <a:off x="13071490" y="4679156"/>
            <a:ext cx="4101290" cy="4319892"/>
          </a:xfrm>
          <a:prstGeom prst="rect">
            <a:avLst/>
          </a:prstGeom>
        </p:spPr>
      </p:pic>
      <p:pic>
        <p:nvPicPr>
          <p:cNvPr id="250" name=""/>
          <p:cNvPicPr>
            <a:picLocks noChangeAspect="0"/>
          </p:cNvPicPr>
          <p:nvPr/>
        </p:nvPicPr>
        <p:blipFill>
          <a:blip r:embed="rId5">
            <a:alphaModFix amt="65458"/>
            <a:extLst/>
          </a:blip>
          <a:stretch>
            <a:fillRect/>
          </a:stretch>
        </p:blipFill>
        <p:spPr>
          <a:xfrm>
            <a:off x="19153754" y="4679156"/>
            <a:ext cx="4101291" cy="4319892"/>
          </a:xfrm>
          <a:prstGeom prst="rect">
            <a:avLst/>
          </a:prstGeom>
        </p:spPr>
      </p:pic>
      <p:sp>
        <p:nvSpPr>
          <p:cNvPr id="251" name="Shape 251"/>
          <p:cNvSpPr/>
          <p:nvPr/>
        </p:nvSpPr>
        <p:spPr>
          <a:xfrm>
            <a:off x="19211897" y="5490368"/>
            <a:ext cx="4207003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2000"/>
              </a:spcBef>
              <a:defRPr spc="76" sz="3800"/>
            </a:pPr>
            <a:r>
              <a:t>sum, min, joining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groupingBy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reduce</a:t>
            </a:r>
          </a:p>
          <a:p>
            <a:pPr algn="l">
              <a:spcBef>
                <a:spcPts val="2000"/>
              </a:spcBef>
              <a:defRPr spc="76" sz="3800"/>
            </a:pPr>
            <a:r>
              <a:t>collect …</a:t>
            </a:r>
          </a:p>
        </p:txBody>
      </p:sp>
      <p:sp>
        <p:nvSpPr>
          <p:cNvPr id="252" name="Shape 252"/>
          <p:cNvSpPr/>
          <p:nvPr/>
        </p:nvSpPr>
        <p:spPr>
          <a:xfrm>
            <a:off x="11475073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5334666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17615479" y="620410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cap="all" spc="44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55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5108726"/>
            <a:ext cx="4101290" cy="923993"/>
          </a:xfrm>
          <a:prstGeom prst="rect">
            <a:avLst/>
          </a:prstGeom>
        </p:spPr>
      </p:pic>
      <p:pic>
        <p:nvPicPr>
          <p:cNvPr id="256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6377105"/>
            <a:ext cx="4101290" cy="923994"/>
          </a:xfrm>
          <a:prstGeom prst="rect">
            <a:avLst/>
          </a:prstGeom>
        </p:spPr>
      </p:pic>
      <p:pic>
        <p:nvPicPr>
          <p:cNvPr id="257" name=""/>
          <p:cNvPicPr>
            <a:picLocks noChangeAspect="0"/>
          </p:cNvPicPr>
          <p:nvPr/>
        </p:nvPicPr>
        <p:blipFill>
          <a:blip r:embed="rId7">
            <a:alphaModFix amt="65458"/>
            <a:extLst/>
          </a:blip>
          <a:stretch>
            <a:fillRect/>
          </a:stretch>
        </p:blipFill>
        <p:spPr>
          <a:xfrm>
            <a:off x="7018295" y="7645484"/>
            <a:ext cx="4101290" cy="923993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3912619" y="2741886"/>
            <a:ext cx="16394907" cy="75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pc="324"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java.util.stream</a:t>
            </a:r>
          </a:p>
        </p:txBody>
      </p:sp>
      <p:sp>
        <p:nvSpPr>
          <p:cNvPr id="264" name="Shape 264"/>
          <p:cNvSpPr/>
          <p:nvPr/>
        </p:nvSpPr>
        <p:spPr>
          <a:xfrm>
            <a:off x="9020535" y="9191174"/>
            <a:ext cx="6003993" cy="143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5" fill="norm" stroke="1" extrusionOk="0">
                <a:moveTo>
                  <a:pt x="0" y="2463"/>
                </a:moveTo>
                <a:cubicBezTo>
                  <a:pt x="7397" y="21600"/>
                  <a:pt x="14597" y="20779"/>
                  <a:pt x="21600" y="0"/>
                </a:cubicBezTo>
              </a:path>
            </a:pathLst>
          </a:custGeom>
          <a:ln w="177800" cap="rnd">
            <a:solidFill>
              <a:schemeClr val="accent3">
                <a:hueOff val="-81409"/>
                <a:satOff val="11895"/>
                <a:lumOff val="11067"/>
              </a:schemeClr>
            </a:solidFill>
            <a:custDash>
              <a:ds d="100000" sp="200000"/>
            </a:custDash>
            <a:headEnd type="stealth"/>
          </a:ln>
        </p:spPr>
        <p:txBody>
          <a:bodyPr/>
          <a:lstStyle/>
          <a:p>
            <a:pPr/>
          </a:p>
        </p:txBody>
      </p:sp>
      <p:pic>
        <p:nvPicPr>
          <p:cNvPr id="260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5108726"/>
            <a:ext cx="4101290" cy="923993"/>
          </a:xfrm>
          <a:prstGeom prst="rect">
            <a:avLst/>
          </a:prstGeom>
        </p:spPr>
      </p:pic>
      <p:pic>
        <p:nvPicPr>
          <p:cNvPr id="261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6411121"/>
            <a:ext cx="4101290" cy="923993"/>
          </a:xfrm>
          <a:prstGeom prst="rect">
            <a:avLst/>
          </a:prstGeom>
        </p:spPr>
      </p:pic>
      <p:pic>
        <p:nvPicPr>
          <p:cNvPr id="262" name=""/>
          <p:cNvPicPr>
            <a:picLocks noChangeAspect="0"/>
          </p:cNvPicPr>
          <p:nvPr/>
        </p:nvPicPr>
        <p:blipFill>
          <a:blip r:embed="rId8">
            <a:alphaModFix amt="65458"/>
            <a:extLst/>
          </a:blip>
          <a:stretch>
            <a:fillRect/>
          </a:stretch>
        </p:blipFill>
        <p:spPr>
          <a:xfrm>
            <a:off x="13071490" y="7713515"/>
            <a:ext cx="4101290" cy="923994"/>
          </a:xfrm>
          <a:prstGeom prst="rect">
            <a:avLst/>
          </a:prstGeom>
        </p:spPr>
      </p:pic>
      <p:pic>
        <p:nvPicPr>
          <p:cNvPr id="263" name="QAConference_white_mini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137315" y="176943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1"/>
      <p:bldP build="whole" bldLvl="1" animBg="1" rev="0" advAuto="0" spid="257" grpId="6"/>
      <p:bldP build="whole" bldLvl="1" animBg="1" rev="0" advAuto="0" spid="249" grpId="8"/>
      <p:bldP build="whole" bldLvl="1" animBg="1" rev="0" advAuto="0" spid="248" grpId="1"/>
      <p:bldP build="whole" bldLvl="1" animBg="1" rev="0" advAuto="0" spid="255" grpId="2"/>
      <p:bldP build="whole" bldLvl="1" animBg="1" rev="0" advAuto="0" spid="260" grpId="9"/>
      <p:bldP build="whole" bldLvl="1" animBg="1" rev="0" advAuto="0" spid="262" grpId="13"/>
      <p:bldP build="whole" bldLvl="1" animBg="1" rev="0" advAuto="0" spid="256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9A958E"/>
              </a:buClr>
            </a:lvl1pPr>
          </a:lstStyle>
          <a:p>
            <a:pPr/>
            <a:r>
              <a:t>Try – checked execution and stream api for objects</a:t>
            </a:r>
          </a:p>
        </p:txBody>
      </p:sp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Javaslang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3579500" y="3080864"/>
            <a:ext cx="16394907" cy="9072564"/>
          </a:xfrm>
          <a:prstGeom prst="rect">
            <a:avLst/>
          </a:prstGeom>
        </p:spPr>
        <p:txBody>
          <a:bodyPr/>
          <a:lstStyle/>
          <a:p>
            <a:pPr lvl="1" marL="0" indent="228600">
              <a:buClrTx/>
              <a:buSzTx/>
              <a:buNone/>
            </a:pPr>
            <a:r>
              <a:t>Try.of - аналог Optional.ofNullable, но перехватывает исключения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Try.of(ClassA::new).onFailure(exception -&gt; {process exception});</a:t>
            </a:r>
          </a:p>
          <a:p>
            <a:pPr lvl="1" marL="0" indent="228600">
              <a:buClrTx/>
              <a:buSzTx/>
              <a:buNone/>
            </a:pPr>
            <a:r>
              <a:t>Try.run - выполняет блок и перехватывает исключения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Try.run(()-&gt;element.click()).onFailure(e-&gt; processException)</a:t>
            </a:r>
          </a:p>
          <a:p>
            <a:pPr lvl="1" marL="0" indent="228600">
              <a:buClrTx/>
              <a:buSzTx/>
              <a:buNone/>
            </a:pPr>
            <a:r>
              <a:t>Try.filter - аналог Stream.filter, но для объектов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Try.of(ClassA::new).filter(ClassA::isEnabled).orElse(null);</a:t>
            </a:r>
          </a:p>
          <a:p>
            <a:pPr lvl="1" marL="0" indent="228600">
              <a:buClrTx/>
              <a:buSzTx/>
              <a:buNone/>
            </a:pPr>
            <a:r>
              <a:t>Try.map -  аналог Stream.map, но для объектов</a:t>
            </a:r>
          </a:p>
          <a:p>
            <a:pPr lvl="1" marL="0" indent="228600">
              <a:lnSpc>
                <a:spcPct val="90000"/>
              </a:lnSpc>
              <a:spcBef>
                <a:spcPts val="1200"/>
              </a:spcBef>
              <a:buClrTx/>
              <a:buSzTx/>
              <a:buNone/>
              <a:defRPr>
                <a:solidFill>
                  <a:srgbClr val="00B050"/>
                </a:solidFill>
              </a:defRPr>
            </a:pPr>
            <a:r>
              <a:t>Try.of(ClassA::new).filter(ClassA::toString).orElse(«default string»);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List&lt;WebElement&gt;.stream()</a:t>
            </a:r>
          </a:p>
        </p:txBody>
      </p:sp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Коллекции</a:t>
            </a:r>
          </a:p>
        </p:txBody>
      </p:sp>
      <p:graphicFrame>
        <p:nvGraphicFramePr>
          <p:cNvPr id="272" name="Table 272"/>
          <p:cNvGraphicFramePr/>
          <p:nvPr/>
        </p:nvGraphicFramePr>
        <p:xfrm>
          <a:off x="2006625" y="3392149"/>
          <a:ext cx="20721107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360553"/>
                <a:gridCol w="10360553"/>
              </a:tblGrid>
              <a:tr h="3024187">
                <a:tc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Найти все видимые элементы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.filter(WebElement::isDisplayed).toArray()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Вернуть текст элементов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.map(WebElement::getText).toArray()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Отобрать все элементы с id=1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.filter(e-&gt;e.getAttribute(«id»).equals(«1»))
.toArray()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body" idx="13"/>
          </p:nvPr>
        </p:nvSpPr>
        <p:spPr>
          <a:xfrm>
            <a:off x="3383257" y="1891962"/>
            <a:ext cx="17617485" cy="688414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Function&lt;Predicate&lt;WebElement&gt;,BaseMatcher&lt;WebElement&gt;&gt; m</a:t>
            </a: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Asserts</a:t>
            </a:r>
          </a:p>
        </p:txBody>
      </p:sp>
      <p:graphicFrame>
        <p:nvGraphicFramePr>
          <p:cNvPr id="276" name="Table 276"/>
          <p:cNvGraphicFramePr/>
          <p:nvPr/>
        </p:nvGraphicFramePr>
        <p:xfrm>
          <a:off x="2006625" y="3392149"/>
          <a:ext cx="20721107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362349"/>
                <a:gridCol w="14358756"/>
              </a:tblGrid>
              <a:tr h="3024187">
                <a:tc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Элемент el enabled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 assertThat(el,m.apply(WebElement::isEnabled))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Элемент el видим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 assertThat(el,m.apply(WebElement::isDisplayed))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024187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Класс элемента содержит 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Bef>
                          <a:spcPts val="1200"/>
                        </a:spcBef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00B050"/>
                          </a:solidFill>
                          <a:sym typeface="Avenir Next Medium"/>
                        </a:rPr>
                        <a:t>assertThat(el,
m.apply(e-&gt;e.getAttribute(«class»).contains(«class1»)))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0134854" y="5683154"/>
            <a:ext cx="4114293" cy="234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cap="all" spc="291" sz="1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279" name="Shape 279"/>
          <p:cNvSpPr/>
          <p:nvPr/>
        </p:nvSpPr>
        <p:spPr>
          <a:xfrm>
            <a:off x="10292829" y="4040120"/>
            <a:ext cx="3798342" cy="99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Спасибо</a:t>
            </a:r>
          </a:p>
        </p:txBody>
      </p:sp>
      <p:sp>
        <p:nvSpPr>
          <p:cNvPr id="280" name="Shape 280"/>
          <p:cNvSpPr/>
          <p:nvPr/>
        </p:nvSpPr>
        <p:spPr>
          <a:xfrm>
            <a:off x="8621509" y="8677334"/>
            <a:ext cx="7140982" cy="99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cap="all" spc="112" sz="5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… and let’s code</a:t>
            </a:r>
          </a:p>
        </p:txBody>
      </p:sp>
      <p:pic>
        <p:nvPicPr>
          <p:cNvPr id="281" name="QAConference_white_min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37315" y="176943"/>
            <a:ext cx="1724460" cy="11661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5400000">
              <a:srgbClr val="000000"/>
            </a:outerShdw>
          </a:effectLst>
        </p:spPr>
      </p:pic>
      <p:sp>
        <p:nvSpPr>
          <p:cNvPr id="282" name="Shape 282"/>
          <p:cNvSpPr/>
          <p:nvPr/>
        </p:nvSpPr>
        <p:spPr>
          <a:xfrm>
            <a:off x="6380442" y="10320369"/>
            <a:ext cx="11623117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lnSpc>
                <a:spcPct val="90000"/>
              </a:lnSpc>
              <a:spcBef>
                <a:spcPts val="1200"/>
              </a:spcBef>
              <a:defRPr spc="76" sz="3800" u="sng">
                <a:solidFill>
                  <a:srgbClr val="00B05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https://github.com/kneradovsky/java8fp_samples</a:t>
            </a:r>
          </a:p>
        </p:txBody>
      </p:sp>
      <p:sp>
        <p:nvSpPr>
          <p:cNvPr id="283" name="Shape 283"/>
          <p:cNvSpPr/>
          <p:nvPr/>
        </p:nvSpPr>
        <p:spPr>
          <a:xfrm>
            <a:off x="9788582" y="11768133"/>
            <a:ext cx="4806836" cy="102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pc="116" sz="2900"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4" invalidUrl="" action="" tgtFrame="" tooltip="" history="1" highlightClick="0" endSnd="0"/>
              </a:rPr>
              <a:t>kneradovsky@gmail.com</a:t>
            </a:r>
          </a:p>
          <a:p>
            <a:pPr>
              <a:defRPr spc="116" sz="2900">
                <a:latin typeface="+mn-lt"/>
                <a:ea typeface="+mn-ea"/>
                <a:cs typeface="+mn-cs"/>
                <a:sym typeface="Helvetica Neue Medium"/>
              </a:defRPr>
            </a:pPr>
            <a:r>
              <a:t>telegram: @kneradovsky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187452" defTabSz="527208">
              <a:defRPr spc="121" sz="6068"/>
            </a:pPr>
            <a:r>
              <a:t>Почему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Линейный код - что вижу, то пою.</a:t>
            </a:r>
          </a:p>
          <a:p>
            <a:pPr/>
            <a:r>
              <a:t>Много copy-n-paste. «копирование велосипедов»</a:t>
            </a:r>
          </a:p>
          <a:p>
            <a:pPr/>
            <a:r>
              <a:t>Assertions покрывают только «стандартные» проверки. Поэтому не используется </a:t>
            </a:r>
          </a:p>
          <a:p>
            <a:pPr/>
            <a:r>
              <a:t>Низкое качество кода. NullPointerException бывает чаще чем кофе.</a:t>
            </a:r>
          </a:p>
          <a:p>
            <a:pPr/>
            <a:r>
              <a:t>Реиспользуемость - что это?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как?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StreamAPI  - коллекции</a:t>
            </a:r>
          </a:p>
          <a:p>
            <a:pPr/>
            <a:r>
              <a:t>Optional - исключает NullPointerException</a:t>
            </a:r>
          </a:p>
          <a:p>
            <a:pPr/>
            <a:r>
              <a:t>Лямбда выражения в WebDriverWait  -  исключает неожиданные ElementNotFoundException</a:t>
            </a:r>
          </a:p>
          <a:p>
            <a:pPr/>
            <a:r>
              <a:t>Словари проверок - нет copy-n-paste</a:t>
            </a:r>
          </a:p>
          <a:p>
            <a:pPr/>
            <a:r>
              <a:t>Частичное применение функций - повышает реиспользуемость</a:t>
            </a:r>
          </a:p>
          <a:p>
            <a:pPr/>
            <a:r>
              <a:t>Лямбда выражения в Assert - удобные проверки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принципы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Функциональный подход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1744581" y="2991943"/>
            <a:ext cx="16394907" cy="9072563"/>
          </a:xfrm>
          <a:prstGeom prst="rect">
            <a:avLst/>
          </a:prstGeom>
        </p:spPr>
        <p:txBody>
          <a:bodyPr/>
          <a:lstStyle/>
          <a:p>
            <a:pPr marL="482600" indent="-482600">
              <a:lnSpc>
                <a:spcPct val="80000"/>
              </a:lnSpc>
              <a:spcBef>
                <a:spcPts val="1200"/>
              </a:spcBef>
            </a:pPr>
            <a:endParaRPr spc="104" sz="52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First-Class Functions    – </a:t>
            </a:r>
            <a:r>
              <a:t>функции как объекты.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High</a:t>
            </a:r>
            <a:r>
              <a:t>-</a:t>
            </a:r>
            <a:r>
              <a:t>Order Functions – </a:t>
            </a:r>
            <a:r>
              <a:t>функции, порождают функции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Pure functions              </a:t>
            </a:r>
            <a:r>
              <a:t>– результат зависит только от аргументов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Closures – </a:t>
            </a:r>
            <a:r>
              <a:t>фиксирование контекста</a:t>
            </a: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endParaRPr spc="88" sz="4400"/>
          </a:p>
          <a:p>
            <a:pPr lvl="1" marL="853108" indent="-472108">
              <a:lnSpc>
                <a:spcPct val="80000"/>
              </a:lnSpc>
              <a:spcBef>
                <a:spcPts val="1100"/>
              </a:spcBef>
            </a:pPr>
            <a:r>
              <a:t>Immutable state – </a:t>
            </a:r>
            <a:r>
              <a:t>неизменяемое состояние. </a:t>
            </a:r>
          </a:p>
        </p:txBody>
      </p:sp>
      <p:sp>
        <p:nvSpPr>
          <p:cNvPr id="172" name="Shape 172"/>
          <p:cNvSpPr/>
          <p:nvPr/>
        </p:nvSpPr>
        <p:spPr>
          <a:xfrm>
            <a:off x="14825578" y="3680250"/>
            <a:ext cx="7066124" cy="871372"/>
          </a:xfrm>
          <a:prstGeom prst="rect">
            <a:avLst/>
          </a:prstGeom>
          <a:solidFill>
            <a:srgbClr val="FFFFFF"/>
          </a:solidFill>
          <a:ln w="508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var var1 = function a() {</a:t>
            </a:r>
          </a:p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return «a»;};</a:t>
            </a:r>
          </a:p>
        </p:txBody>
      </p:sp>
      <p:sp>
        <p:nvSpPr>
          <p:cNvPr id="173" name="Shape 173"/>
          <p:cNvSpPr/>
          <p:nvPr/>
        </p:nvSpPr>
        <p:spPr>
          <a:xfrm>
            <a:off x="13461978" y="6382037"/>
            <a:ext cx="9253468" cy="871371"/>
          </a:xfrm>
          <a:prstGeom prst="rect">
            <a:avLst/>
          </a:prstGeom>
          <a:solidFill>
            <a:srgbClr val="FFFFFF"/>
          </a:solidFill>
          <a:ln w="508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var var1 = function a() {</a:t>
            </a:r>
          </a:p>
          <a:p>
            <a:pPr>
              <a:defRPr cap="all" spc="44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return «a»;};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принципы</a:t>
            </a:r>
          </a:p>
        </p:txBody>
      </p:sp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 Функциональный подход</a:t>
            </a:r>
          </a:p>
        </p:txBody>
      </p:sp>
      <p:graphicFrame>
        <p:nvGraphicFramePr>
          <p:cNvPr id="177" name="Table 177"/>
          <p:cNvGraphicFramePr/>
          <p:nvPr/>
        </p:nvGraphicFramePr>
        <p:xfrm>
          <a:off x="4025610" y="3363912"/>
          <a:ext cx="16345480" cy="90725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44260"/>
                <a:gridCol w="505212"/>
                <a:gridCol w="10383307"/>
              </a:tblGrid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First-Class Functions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функции как объекты.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High</a:t>
                      </a:r>
                      <a:r>
                        <a:t>-</a:t>
                      </a:r>
                      <a:r>
                        <a:t>Order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функции порождают функции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Pure functions            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результат зависит только от аргументов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Closures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фиксирование контекста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811972">
                <a:tc>
                  <a:txBody>
                    <a:bodyPr/>
                    <a:lstStyle/>
                    <a:p>
                      <a:pPr lvl="1" marL="853108" indent="-472108">
                        <a:lnSpc>
                          <a:spcPct val="80000"/>
                        </a:lnSpc>
                        <a:spcBef>
                          <a:spcPts val="1100"/>
                        </a:spcBef>
                        <a:buClr>
                          <a:srgbClr val="9A958E"/>
                        </a:buClr>
                        <a:buSzPct val="75000"/>
                        <a:buChar char="•"/>
                        <a:defRPr cap="none" spc="76" sz="3800">
                          <a:sym typeface="Avenir Next Medium"/>
                        </a:defRPr>
                      </a:pPr>
                      <a:r>
                        <a:t>Immutable state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80000"/>
                        </a:lnSpc>
                        <a:spcBef>
                          <a:spcPts val="1100"/>
                        </a:spcBef>
                        <a:defRPr cap="none" spc="76" sz="3800">
                          <a:sym typeface="Avenir Next Medium"/>
                        </a:defRPr>
                      </a:pPr>
                      <a:r>
                        <a:t>неизменяемое состояние.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8" name="Shape 178"/>
          <p:cNvSpPr/>
          <p:nvPr/>
        </p:nvSpPr>
        <p:spPr>
          <a:xfrm>
            <a:off x="10021760" y="3362419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v = function a() {</a:t>
            </a:r>
          </a:p>
          <a:p>
            <a:pPr/>
            <a:r>
              <a:t>return «a»;};</a:t>
            </a:r>
          </a:p>
        </p:txBody>
      </p:sp>
      <p:sp>
        <p:nvSpPr>
          <p:cNvPr id="179" name="Shape 179"/>
          <p:cNvSpPr/>
          <p:nvPr/>
        </p:nvSpPr>
        <p:spPr>
          <a:xfrm>
            <a:off x="10021760" y="5261266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vf = function b() {</a:t>
            </a:r>
          </a:p>
          <a:p>
            <a:pPr/>
            <a:r>
              <a:t>return v;};</a:t>
            </a:r>
          </a:p>
        </p:txBody>
      </p:sp>
      <p:sp>
        <p:nvSpPr>
          <p:cNvPr id="180" name="Shape 180"/>
          <p:cNvSpPr/>
          <p:nvPr/>
        </p:nvSpPr>
        <p:spPr>
          <a:xfrm>
            <a:off x="10021760" y="6984206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function sum(a,b) {</a:t>
            </a:r>
          </a:p>
          <a:p>
            <a:pPr/>
            <a:r>
              <a:t>return a+b;};</a:t>
            </a:r>
          </a:p>
        </p:txBody>
      </p:sp>
      <p:sp>
        <p:nvSpPr>
          <p:cNvPr id="181" name="Shape 181"/>
          <p:cNvSpPr/>
          <p:nvPr/>
        </p:nvSpPr>
        <p:spPr>
          <a:xfrm>
            <a:off x="10021760" y="8826804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  <a:r>
              <a:t>out = «outside»;</a:t>
            </a:r>
          </a:p>
          <a:p>
            <a:pPr/>
            <a:r>
              <a:t>f = function c() {</a:t>
            </a:r>
          </a:p>
          <a:p>
            <a:pPr/>
            <a:r>
              <a:t>return out+«a»;};</a:t>
            </a:r>
          </a:p>
        </p:txBody>
      </p:sp>
      <p:sp>
        <p:nvSpPr>
          <p:cNvPr id="182" name="Shape 182"/>
          <p:cNvSpPr/>
          <p:nvPr/>
        </p:nvSpPr>
        <p:spPr>
          <a:xfrm>
            <a:off x="10021760" y="10605993"/>
            <a:ext cx="10318598" cy="1819276"/>
          </a:xfrm>
          <a:prstGeom prst="rect">
            <a:avLst/>
          </a:prstGeom>
          <a:solidFill>
            <a:srgbClr val="F6F5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/>
          </a:p>
          <a:p>
            <a:pPr/>
            <a:r>
              <a:t>obj = function concat(o1,o2) {</a:t>
            </a:r>
          </a:p>
          <a:p>
            <a:pPr/>
            <a:r>
              <a:t>return o3 = o1+o2;};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5"/>
      <p:bldP build="whole" bldLvl="1" animBg="1" rev="0" advAuto="0" spid="181" grpId="7"/>
      <p:bldP build="whole" bldLvl="1" animBg="1" rev="0" advAuto="0" spid="178" grpId="1"/>
      <p:bldP build="whole" bldLvl="1" animBg="1" rev="0" advAuto="0" spid="179" grpId="3"/>
      <p:bldP build="whole" bldLvl="1" animBg="1" rev="0" advAuto="0" spid="182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59355">
              <a:defRPr spc="97" sz="4872"/>
            </a:pPr>
            <a:r>
              <a:t>Функциональное Программирование в </a:t>
            </a:r>
            <a:r>
              <a:t>Java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3994546" y="3385687"/>
            <a:ext cx="16394908" cy="9072563"/>
          </a:xfrm>
          <a:prstGeom prst="rect">
            <a:avLst/>
          </a:prstGeom>
        </p:spPr>
        <p:txBody>
          <a:bodyPr/>
          <a:lstStyle/>
          <a:p>
            <a:pPr/>
            <a:r>
              <a:t>Functional Interfaces – java.util.function</a:t>
            </a:r>
          </a:p>
          <a:p>
            <a:pPr/>
            <a:r>
              <a:t>Plain interfaces</a:t>
            </a:r>
          </a:p>
          <a:p>
            <a:pPr/>
            <a:r>
              <a:t>Лямбда выражения</a:t>
            </a:r>
          </a:p>
          <a:p>
            <a:pPr/>
            <a:r>
              <a:t>API</a:t>
            </a:r>
          </a:p>
          <a:p>
            <a:pPr lvl="1">
              <a:spcBef>
                <a:spcPts val="1300"/>
              </a:spcBef>
            </a:pPr>
            <a:r>
              <a:t>Stream API</a:t>
            </a:r>
            <a:endParaRPr spc="104" sz="5200"/>
          </a:p>
          <a:p>
            <a:pPr lvl="1">
              <a:spcBef>
                <a:spcPts val="1300"/>
              </a:spcBef>
            </a:pPr>
            <a:r>
              <a:t>Javaslang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Анонимный класс - </a:t>
            </a:r>
            <a:r>
              <a:rPr u="sng"/>
              <a:t>реализация интерфейса</a:t>
            </a:r>
          </a:p>
        </p:txBody>
      </p:sp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63604">
              <a:defRPr spc="119" sz="5986"/>
            </a:lvl1pPr>
          </a:lstStyle>
          <a:p>
            <a:pPr/>
            <a:r>
              <a:t>Лямбда выражения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xfrm>
            <a:off x="3994546" y="3357562"/>
            <a:ext cx="16394908" cy="88512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</a:lvl1pPr>
          </a:lstStyle>
          <a:p>
            <a:pPr/>
            <a:r>
              <a:t>(входные параметры) -&gt; {реализация метода интерфейса} </a:t>
            </a:r>
          </a:p>
        </p:txBody>
      </p:sp>
      <p:graphicFrame>
        <p:nvGraphicFramePr>
          <p:cNvPr id="191" name="Table 191"/>
          <p:cNvGraphicFramePr/>
          <p:nvPr/>
        </p:nvGraphicFramePr>
        <p:xfrm>
          <a:off x="1860018" y="4992783"/>
          <a:ext cx="20663964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0331982"/>
                <a:gridCol w="10331982"/>
              </a:tblGrid>
              <a:tr h="871470"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Лямбда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Demi Bold"/>
                        </a:rPr>
                        <a:t>Анонимный класс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7124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Predicate&lt;String&gt; t = s -&gt; s.equals(«test»);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Predicate&lt;String&gt; t = new Predicate&lt;String&gt;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public boolean test(String s)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return </a:t>
                      </a: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s.equals(«test»);</a:t>
                      </a:r>
                      <a:r>
                        <a:t>}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Runnable r = () -&gt; {System.out.println(«a»);}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Runnable r = new Runnable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public void run()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System.out.println(«a»);</a:t>
                      </a:r>
                      <a:r>
                        <a:t>}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280840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sym typeface="Avenir Next Medium"/>
                        </a:rPr>
                        <a:t>Function&lt;Integer,String&gt; c = i -&gt; i.toString();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Function f = new Function&lt;Integer,String&gt;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String apply(Integer i) {</a:t>
                      </a:r>
                    </a:p>
                    <a:p>
                      <a:pPr defTabSz="914400">
                        <a:defRPr cap="none" spc="0" sz="3000">
                          <a:sym typeface="Avenir Next Medium"/>
                        </a:defRPr>
                      </a:pPr>
                      <a:r>
                        <a:t>return </a:t>
                      </a:r>
                      <a:r>
                        <a:rPr>
                          <a:solidFill>
                            <a:schemeClr val="accent5">
                              <a:satOff val="-8700"/>
                              <a:lumOff val="-21853"/>
                            </a:schemeClr>
                          </a:solidFill>
                        </a:rPr>
                        <a:t>i.toString();</a:t>
                      </a:r>
                      <a:r>
                        <a:t>}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Замыкания и вызов</a:t>
            </a:r>
          </a:p>
        </p:txBody>
      </p:sp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63604">
              <a:defRPr spc="119" sz="5986"/>
            </a:lvl1pPr>
          </a:lstStyle>
          <a:p>
            <a:pPr/>
            <a:r>
              <a:t>Лямбда выражения</a:t>
            </a:r>
          </a:p>
        </p:txBody>
      </p:sp>
      <p:sp>
        <p:nvSpPr>
          <p:cNvPr id="195" name="Shape 195"/>
          <p:cNvSpPr/>
          <p:nvPr/>
        </p:nvSpPr>
        <p:spPr>
          <a:xfrm>
            <a:off x="3911079" y="2681129"/>
            <a:ext cx="16561842" cy="237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b="1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Замыкание</a:t>
            </a:r>
          </a:p>
          <a:p>
            <a:pPr>
              <a:defRPr b="1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final</a:t>
            </a:r>
            <a:r>
              <a:rPr b="0"/>
              <a:t> String </a:t>
            </a:r>
            <a:r>
              <a:rPr b="0" i="1">
                <a:solidFill>
                  <a:schemeClr val="accent5">
                    <a:satOff val="-8700"/>
                    <a:lumOff val="-21853"/>
                  </a:schemeClr>
                </a:solidFill>
              </a:rPr>
              <a:t>label</a:t>
            </a:r>
            <a:r>
              <a:rPr b="0"/>
              <a:t> = "element contents";</a:t>
            </a:r>
            <a:br>
              <a:rPr b="0"/>
            </a:br>
            <a:r>
              <a:rPr b="0"/>
              <a:t>Predicate&lt;WebElement&gt; p = e -&gt; e.getText().equals(</a:t>
            </a:r>
            <a:r>
              <a:rPr b="0" i="1">
                <a:solidFill>
                  <a:schemeClr val="accent5">
                    <a:satOff val="-8700"/>
                    <a:lumOff val="-21853"/>
                  </a:schemeClr>
                </a:solidFill>
              </a:rPr>
              <a:t>label</a:t>
            </a:r>
            <a:r>
              <a:rPr b="0"/>
              <a:t>);</a:t>
            </a:r>
            <a:br>
              <a:rPr b="0"/>
            </a:br>
          </a:p>
        </p:txBody>
      </p:sp>
      <p:graphicFrame>
        <p:nvGraphicFramePr>
          <p:cNvPr id="196" name="Table 196"/>
          <p:cNvGraphicFramePr/>
          <p:nvPr/>
        </p:nvGraphicFramePr>
        <p:xfrm>
          <a:off x="1860018" y="4866165"/>
          <a:ext cx="20663964" cy="9072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176454"/>
                <a:gridCol w="8487509"/>
              </a:tblGrid>
              <a:tr h="812465">
                <a:tc gridSpan="2">
                  <a:txBody>
                    <a:bodyPr/>
                    <a:lstStyle/>
                    <a:p>
                      <a:pPr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528" sz="4400">
                          <a:solidFill>
                            <a:srgbClr val="5B5854"/>
                          </a:solidFill>
                          <a:latin typeface="+mn-lt"/>
                          <a:ea typeface="+mn-ea"/>
                          <a:cs typeface="+mn-cs"/>
                        </a:rPr>
                        <a:t>Вызов</a:t>
                      </a:r>
                    </a:p>
                  </a:txBody>
                  <a:tcPr marL="71437" marR="71437" marT="71437" marB="71437" anchor="ctr" anchorCtr="0" horzOverflow="overflow">
                    <a:lnL/>
                    <a:lnR/>
                    <a:lnT/>
                    <a:lnB w="12700">
                      <a:solidFill>
                        <a:srgbClr val="5B5854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978365"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Определение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 w="508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Вызов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 w="508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</a:tr>
              <a:tr h="1778751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Predicate&lt;String&gt; t = s -&gt; s.equals(«test»);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T w="508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boolean result = t.test(«string1»);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lnT w="508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</a:tr>
              <a:tr h="1775543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Function&lt;WebElement,String&gt; m = e -&gt; e.getText();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String text = m.apply(element);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1773210"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Consumer&lt;WebElement&gt; c = e -&gt; {e.click();}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pc="76" sz="3800">
                          <a:solidFill>
                            <a:srgbClr val="5B5854"/>
                          </a:solidFill>
                          <a:sym typeface="Avenir Next Medium"/>
                        </a:rPr>
                        <a:t>c.accept(element);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Функциональные интерфейсы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2700430" y="3530498"/>
            <a:ext cx="18983140" cy="90725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r>
              <a:t>Java.util.function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Consumer&lt;T&gt; – </a:t>
            </a:r>
            <a:r>
              <a:t>принять </a:t>
            </a:r>
            <a:r>
              <a:rPr>
                <a:solidFill>
                  <a:srgbClr val="00B050"/>
                </a:solidFill>
              </a:rPr>
              <a:t>o -&gt; {code;}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  <a:defRPr>
                <a:solidFill>
                  <a:srgbClr val="00B050"/>
                </a:solidFill>
              </a:defRPr>
            </a:pPr>
            <a:r>
              <a:rPr>
                <a:solidFill>
                  <a:srgbClr val="5B5854"/>
                </a:solidFill>
              </a:rPr>
              <a:t>Supplier&lt;R&gt; - </a:t>
            </a:r>
            <a:r>
              <a:rPr>
                <a:solidFill>
                  <a:srgbClr val="5B5854"/>
                </a:solidFill>
              </a:rPr>
              <a:t>вернуть</a:t>
            </a:r>
            <a:r>
              <a:t> </a:t>
            </a:r>
            <a:r>
              <a:t>() -&gt; new MyObject()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Function&lt;T,R&gt; – </a:t>
            </a:r>
            <a:r>
              <a:t>принять и вернуть</a:t>
            </a:r>
            <a:r>
              <a:t> </a:t>
            </a:r>
            <a:r>
              <a:rPr>
                <a:solidFill>
                  <a:srgbClr val="00B050"/>
                </a:solidFill>
              </a:rPr>
              <a:t>o -&gt; o.toString()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Predicate&lt;T&gt; – </a:t>
            </a:r>
            <a:r>
              <a:t>принять что-то и вернуть </a:t>
            </a:r>
            <a:r>
              <a:t>boolean </a:t>
            </a:r>
            <a:r>
              <a:rPr>
                <a:solidFill>
                  <a:srgbClr val="00B050"/>
                </a:solidFill>
              </a:rPr>
              <a:t>o -&gt; o.equals(expected)</a:t>
            </a:r>
          </a:p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endParaRPr spc="91" sz="4600"/>
          </a:p>
          <a:p>
            <a:pPr marL="0" indent="0">
              <a:lnSpc>
                <a:spcPct val="90000"/>
              </a:lnSpc>
              <a:spcBef>
                <a:spcPts val="1300"/>
              </a:spcBef>
              <a:buClrTx/>
              <a:buSzTx/>
              <a:buNone/>
              <a:defRPr spc="112" sz="5600"/>
            </a:pPr>
            <a:r>
              <a:t>Любой интерфейс с одним методом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Runnable </a:t>
            </a:r>
            <a:r>
              <a:rPr>
                <a:solidFill>
                  <a:srgbClr val="00B050"/>
                </a:solidFill>
              </a:rPr>
              <a:t>() -&gt; {code;}</a:t>
            </a:r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Comparable&lt;T&gt; </a:t>
            </a:r>
            <a:r>
              <a:rPr spc="59" sz="3000">
                <a:solidFill>
                  <a:srgbClr val="00B050"/>
                </a:solidFill>
              </a:rPr>
              <a:t> </a:t>
            </a:r>
            <a:r>
              <a:rPr>
                <a:solidFill>
                  <a:srgbClr val="00B050"/>
                </a:solidFill>
              </a:rPr>
              <a:t>o -&gt; o.toString().compareTo(expected);</a:t>
            </a:r>
            <a:endParaRPr spc="91" sz="4600"/>
          </a:p>
          <a:p>
            <a:pPr lvl="1" marL="815339" indent="-434339">
              <a:lnSpc>
                <a:spcPct val="90000"/>
              </a:lnSpc>
              <a:spcBef>
                <a:spcPts val="1200"/>
              </a:spcBef>
            </a:pPr>
            <a:r>
              <a:t>и т.д.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